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70" r:id="rId8"/>
    <p:sldId id="266" r:id="rId9"/>
    <p:sldId id="267" r:id="rId10"/>
    <p:sldId id="268" r:id="rId11"/>
    <p:sldId id="263" r:id="rId12"/>
    <p:sldId id="265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5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1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5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7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8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1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3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09B-68B0-411D-A38C-E168FC249D2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97A7-1F1E-4797-BBBD-DE2C6D45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6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2809B-68B0-411D-A38C-E168FC249D2A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197A7-1F1E-4797-BBBD-DE2C6D45C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7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6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6843" y="381000"/>
            <a:ext cx="6790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GIÁO DỤC CÔNG DÂN7</a:t>
            </a:r>
          </a:p>
        </p:txBody>
      </p:sp>
    </p:spTree>
    <p:extLst>
      <p:ext uri="{BB962C8B-B14F-4D97-AF65-F5344CB8AC3E}">
        <p14:creationId xmlns:p14="http://schemas.microsoft.com/office/powerpoint/2010/main" val="3683655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AutoShape 4"/>
          <p:cNvSpPr>
            <a:spLocks noChangeArrowheads="1"/>
          </p:cNvSpPr>
          <p:nvPr/>
        </p:nvSpPr>
        <p:spPr bwMode="auto">
          <a:xfrm rot="1344446">
            <a:off x="6018030" y="295274"/>
            <a:ext cx="2152650" cy="1535113"/>
          </a:xfrm>
          <a:prstGeom prst="wedgeEllipseCallout">
            <a:avLst>
              <a:gd name="adj1" fmla="val -55222"/>
              <a:gd name="adj2" fmla="val 525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 b="1">
                <a:solidFill>
                  <a:schemeClr val="folHlink"/>
                </a:solidFill>
              </a:rPr>
              <a:t>CÙNG SUY NGẪM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-1" y="152400"/>
            <a:ext cx="5806711" cy="2057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Những trường hợp nào 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có thể không nói thật 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mà vẫn ko bị coi là 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thiếu trung thực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228600" y="2438400"/>
            <a:ext cx="8915400" cy="990600"/>
          </a:xfrm>
          <a:prstGeom prst="flowChartTerminator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TH1</a:t>
            </a:r>
            <a:r>
              <a:rPr lang="en-US">
                <a:solidFill>
                  <a:srgbClr val="FFFFFF"/>
                </a:solidFill>
              </a:rPr>
              <a:t>. Đối với kẻ gian, kẻ địch ta không thể nói sự thật với họ 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Thể hiện sự cảnh giác với kẻ thù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676400" y="3124200"/>
            <a:ext cx="1295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228600" y="3505200"/>
            <a:ext cx="8915400" cy="990600"/>
          </a:xfrm>
          <a:prstGeom prst="flowChartTerminator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TH2</a:t>
            </a:r>
            <a:r>
              <a:rPr lang="en-US"/>
              <a:t>. Đối với bệnh nhân, thầy thuốc nhiều khi không thể </a:t>
            </a:r>
          </a:p>
          <a:p>
            <a:pPr algn="ctr"/>
            <a:r>
              <a:rPr lang="en-US"/>
              <a:t>nói hết sự thật về bệnh tình của họ </a:t>
            </a:r>
          </a:p>
          <a:p>
            <a:pPr algn="ctr"/>
            <a:r>
              <a:rPr lang="en-US"/>
              <a:t>Thể hiện tính nhân đạo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676400" y="4267200"/>
            <a:ext cx="1295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AutoShape 12"/>
          <p:cNvSpPr>
            <a:spLocks noChangeArrowheads="1"/>
          </p:cNvSpPr>
          <p:nvPr/>
        </p:nvSpPr>
        <p:spPr bwMode="auto">
          <a:xfrm>
            <a:off x="228600" y="4572000"/>
            <a:ext cx="8915400" cy="990600"/>
          </a:xfrm>
          <a:prstGeom prst="flowChartTerminator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TH3</a:t>
            </a:r>
            <a:r>
              <a:rPr lang="en-US"/>
              <a:t>. Người vợ đau yếu nhưng sợ chồng và các con lo lắng. </a:t>
            </a:r>
          </a:p>
          <a:p>
            <a:pPr algn="ctr"/>
            <a:r>
              <a:rPr lang="en-US"/>
              <a:t>Bà vẫn bảo mình khỏe và cố gắng đi làm. </a:t>
            </a:r>
          </a:p>
          <a:p>
            <a:pPr algn="ctr"/>
            <a:r>
              <a:rPr lang="en-US"/>
              <a:t>                            Thể hiện sự hi sinh, chịu đựng của người phụ nữ</a:t>
            </a: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1676400" y="5334000"/>
            <a:ext cx="1295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AutoShape 14"/>
          <p:cNvSpPr>
            <a:spLocks/>
          </p:cNvSpPr>
          <p:nvPr/>
        </p:nvSpPr>
        <p:spPr bwMode="auto">
          <a:xfrm rot="5400000">
            <a:off x="4476750" y="2533650"/>
            <a:ext cx="571500" cy="7543800"/>
          </a:xfrm>
          <a:prstGeom prst="rightBrace">
            <a:avLst>
              <a:gd name="adj1" fmla="val 110000"/>
              <a:gd name="adj2" fmla="val 50000"/>
            </a:avLst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1219200" y="56388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CC"/>
                </a:solidFill>
              </a:rPr>
              <a:t>Trung thực không có nghĩa là biết gì, nghĩ gì cũng tùy tiện nói ra</a:t>
            </a:r>
          </a:p>
          <a:p>
            <a:pPr algn="ctr"/>
            <a:r>
              <a:rPr lang="en-US" b="1">
                <a:solidFill>
                  <a:srgbClr val="0000CC"/>
                </a:solidFill>
              </a:rPr>
              <a:t>Mà phải nói đúng lúc, đúng chỗ và đúng đối tượng</a:t>
            </a:r>
          </a:p>
        </p:txBody>
      </p:sp>
    </p:spTree>
    <p:extLst>
      <p:ext uri="{BB962C8B-B14F-4D97-AF65-F5344CB8AC3E}">
        <p14:creationId xmlns:p14="http://schemas.microsoft.com/office/powerpoint/2010/main" val="416772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  <p:bldP spid="30734" grpId="0" animBg="1"/>
      <p:bldP spid="307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304800"/>
            <a:ext cx="723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III. Bài tập:</a:t>
            </a:r>
            <a:br>
              <a:rPr lang="en-US" sz="2800" b="1">
                <a:solidFill>
                  <a:srgbClr val="FF0000"/>
                </a:solidFill>
                <a:latin typeface="Arial" charset="0"/>
              </a:rPr>
            </a:br>
            <a:r>
              <a:rPr lang="en-US" sz="2800">
                <a:latin typeface="Arial" charset="0"/>
              </a:rPr>
              <a:t>  </a:t>
            </a:r>
            <a:r>
              <a:rPr lang="en-US" sz="2800" b="1" u="sng">
                <a:solidFill>
                  <a:srgbClr val="0000FF"/>
                </a:solidFill>
                <a:latin typeface="Arial" charset="0"/>
              </a:rPr>
              <a:t>a/ Hành vi nào thể hiện tính trung thực ?</a:t>
            </a:r>
            <a:br>
              <a:rPr lang="en-US" sz="2800" b="1" u="sng">
                <a:solidFill>
                  <a:srgbClr val="0000FF"/>
                </a:solidFill>
                <a:latin typeface="Arial" charset="0"/>
              </a:rPr>
            </a:b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-152400" y="1371600"/>
            <a:ext cx="10363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Arial" charset="0"/>
              </a:rPr>
              <a:t>    a- Làm hộ bài cho bạn.</a:t>
            </a:r>
          </a:p>
          <a:p>
            <a:br>
              <a:rPr lang="en-US" sz="2800" b="1">
                <a:latin typeface="Arial" charset="0"/>
              </a:rPr>
            </a:br>
            <a:r>
              <a:rPr lang="en-US" sz="2800" b="1">
                <a:latin typeface="Arial" charset="0"/>
              </a:rPr>
              <a:t>    b- Quay cóp trong giờ kiểm tra.</a:t>
            </a:r>
            <a:br>
              <a:rPr lang="en-US" sz="2800" b="1">
                <a:latin typeface="Arial" charset="0"/>
              </a:rPr>
            </a:br>
            <a:r>
              <a:rPr lang="en-US" sz="2800" b="1">
                <a:latin typeface="Arial" charset="0"/>
              </a:rPr>
              <a:t>   </a:t>
            </a:r>
          </a:p>
          <a:p>
            <a:r>
              <a:rPr lang="en-US" sz="2800" b="1">
                <a:latin typeface="Arial" charset="0"/>
              </a:rPr>
              <a:t>   c- Nhận lỗi thay cho bạn.</a:t>
            </a:r>
          </a:p>
          <a:p>
            <a:br>
              <a:rPr lang="en-US" sz="2800" b="1">
                <a:latin typeface="Arial" charset="0"/>
              </a:rPr>
            </a:br>
            <a:r>
              <a:rPr lang="en-US" sz="2800" b="1">
                <a:latin typeface="Arial" charset="0"/>
              </a:rPr>
              <a:t>   d-Thẳng thắn phê bình khi bạn mắc khuyết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iểm.</a:t>
            </a:r>
            <a:br>
              <a:rPr lang="en-US" sz="2800" b="1">
                <a:latin typeface="Arial" charset="0"/>
              </a:rPr>
            </a:br>
            <a:r>
              <a:rPr lang="en-US" sz="2800" b="1">
                <a:latin typeface="Arial" charset="0"/>
              </a:rPr>
              <a:t>    </a:t>
            </a:r>
          </a:p>
          <a:p>
            <a:r>
              <a:rPr lang="en-US" sz="2800" b="1">
                <a:latin typeface="Arial" charset="0"/>
              </a:rPr>
              <a:t>   đ-Dũng cảm nhận lỗi của mình.</a:t>
            </a:r>
            <a:br>
              <a:rPr lang="en-US" sz="2800" b="1">
                <a:latin typeface="Arial" charset="0"/>
              </a:rPr>
            </a:br>
            <a:r>
              <a:rPr lang="en-US" sz="2800" b="1">
                <a:latin typeface="Arial" charset="0"/>
              </a:rPr>
              <a:t>   </a:t>
            </a:r>
          </a:p>
          <a:p>
            <a:r>
              <a:rPr lang="en-US" sz="2800" b="1">
                <a:latin typeface="Arial" charset="0"/>
              </a:rPr>
              <a:t>   e -Nhặt </a:t>
            </a:r>
            <a:r>
              <a:rPr lang="vi-VN" sz="2800" b="1">
                <a:latin typeface="Arial" charset="0"/>
              </a:rPr>
              <a:t>đư</a:t>
            </a:r>
            <a:r>
              <a:rPr lang="en-US" sz="2800" b="1">
                <a:latin typeface="Arial" charset="0"/>
              </a:rPr>
              <a:t>ợc của r</a:t>
            </a:r>
            <a:r>
              <a:rPr lang="vi-VN" sz="2800" b="1">
                <a:latin typeface="Arial" charset="0"/>
              </a:rPr>
              <a:t>ơ</a:t>
            </a:r>
            <a:r>
              <a:rPr lang="en-US" sz="2800" b="1">
                <a:latin typeface="Arial" charset="0"/>
              </a:rPr>
              <a:t>i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em trả lại ng</a:t>
            </a:r>
            <a:r>
              <a:rPr lang="vi-VN" sz="2800" b="1">
                <a:latin typeface="Arial" charset="0"/>
              </a:rPr>
              <a:t>ư</a:t>
            </a:r>
            <a:r>
              <a:rPr lang="en-US" sz="2800" b="1">
                <a:latin typeface="Arial" charset="0"/>
              </a:rPr>
              <a:t>ời </a:t>
            </a:r>
            <a:br>
              <a:rPr lang="en-US" sz="2800" b="1">
                <a:latin typeface="Arial" charset="0"/>
              </a:rPr>
            </a:br>
            <a:r>
              <a:rPr lang="en-US" sz="2800" b="1">
                <a:latin typeface="Arial" charset="0"/>
              </a:rPr>
              <a:t>      mất.  </a:t>
            </a:r>
            <a:endParaRPr lang="en-US" sz="2800" b="1"/>
          </a:p>
        </p:txBody>
      </p:sp>
      <p:sp>
        <p:nvSpPr>
          <p:cNvPr id="10" name="Oval 9"/>
          <p:cNvSpPr/>
          <p:nvPr/>
        </p:nvSpPr>
        <p:spPr>
          <a:xfrm>
            <a:off x="152400" y="3886200"/>
            <a:ext cx="3810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2400" y="4724400"/>
            <a:ext cx="3810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3092" y="5715000"/>
            <a:ext cx="3810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8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oa6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8888" r="9166" b="11111"/>
          <a:stretch>
            <a:fillRect/>
          </a:stretch>
        </p:blipFill>
        <p:spPr bwMode="auto">
          <a:xfrm>
            <a:off x="2930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150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310 (1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82200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65175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endParaRPr lang="en-US"/>
          </a:p>
          <a:p>
            <a:pPr algn="just"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 nào là sống giản dị. Nêu những biểu hiện của sống giản dị và trái với sống giản dị.Vì sao phải sống giản dị?</a:t>
            </a:r>
          </a:p>
          <a:p>
            <a:pPr>
              <a:buFontTx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3" descr="Narrow vertical"/>
          <p:cNvSpPr>
            <a:spLocks noChangeArrowheads="1" noChangeShapeType="1" noTextEdit="1"/>
          </p:cNvSpPr>
          <p:nvPr/>
        </p:nvSpPr>
        <p:spPr bwMode="auto">
          <a:xfrm>
            <a:off x="457200" y="-152400"/>
            <a:ext cx="8229600" cy="14779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194"/>
              </a:avLst>
            </a:prstTxWarp>
          </a:bodyPr>
          <a:lstStyle/>
          <a:p>
            <a:r>
              <a:rPr lang="en-US" sz="32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VNI-Times"/>
              </a:rPr>
              <a:t>Kieåm tra baøi cuõ:</a:t>
            </a:r>
          </a:p>
        </p:txBody>
      </p:sp>
    </p:spTree>
    <p:extLst>
      <p:ext uri="{BB962C8B-B14F-4D97-AF65-F5344CB8AC3E}">
        <p14:creationId xmlns:p14="http://schemas.microsoft.com/office/powerpoint/2010/main" val="96460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0200" y="457200"/>
            <a:ext cx="6019800" cy="2514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00"/>
                </a:solidFill>
              </a:rPr>
              <a:t>TÌNH HUỐNG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181100" y="2971800"/>
            <a:ext cx="6858000" cy="2667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Em sẽ xử lý thế nào </a:t>
            </a:r>
          </a:p>
          <a:p>
            <a:pPr algn="ctr"/>
            <a:r>
              <a:rPr lang="en-US" sz="3800">
                <a:solidFill>
                  <a:srgbClr val="000000"/>
                </a:solidFill>
              </a:rPr>
              <a:t>khi nhặt được một số tiền lớn?</a:t>
            </a:r>
          </a:p>
        </p:txBody>
      </p:sp>
    </p:spTree>
    <p:extLst>
      <p:ext uri="{BB962C8B-B14F-4D97-AF65-F5344CB8AC3E}">
        <p14:creationId xmlns:p14="http://schemas.microsoft.com/office/powerpoint/2010/main" val="36015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1975" y="77372"/>
            <a:ext cx="259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Tiết </a:t>
            </a:r>
            <a:r>
              <a:rPr lang="en-US" sz="48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2</a:t>
            </a:r>
            <a:r>
              <a:rPr lang="en-US" sz="5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sz="540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vi-VN" sz="5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22077" y="73855"/>
            <a:ext cx="2667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4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2 :</a:t>
            </a:r>
            <a:r>
              <a:rPr lang="en-US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219200" y="1026941"/>
            <a:ext cx="6629400" cy="1981200"/>
          </a:xfrm>
          <a:prstGeom prst="rect">
            <a:avLst/>
          </a:prstGeom>
          <a:solidFill>
            <a:srgbClr val="0000CC"/>
          </a:solidFill>
        </p:spPr>
        <p:txBody>
          <a:bodyPr wrap="none" fromWordArt="1">
            <a:prstTxWarp prst="textPlain">
              <a:avLst>
                <a:gd name="adj" fmla="val 50597"/>
              </a:avLst>
            </a:prstTxWarp>
          </a:bodyPr>
          <a:lstStyle/>
          <a:p>
            <a:pPr algn="ctr"/>
            <a:r>
              <a:rPr lang="en-US" sz="48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>
                        <a:alpha val="56000"/>
                      </a:srgbClr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TRUNG THỰC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0" y="4327525"/>
          <a:ext cx="1820863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Clip" r:id="rId3" imgW="1820520" imgH="2530080" progId="MS_ClipArt_Gallery.2">
                  <p:embed/>
                </p:oleObj>
              </mc:Choice>
              <mc:Fallback>
                <p:oleObj name="Clip" r:id="rId3" imgW="1820520" imgH="2530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27525"/>
                        <a:ext cx="1820863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48500" y="4275138"/>
          <a:ext cx="2095500" cy="258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lip" r:id="rId5" imgW="2095200" imgH="2582640" progId="MS_ClipArt_Gallery.2">
                  <p:embed/>
                </p:oleObj>
              </mc:Choice>
              <mc:Fallback>
                <p:oleObj name="Clip" r:id="rId5" imgW="2095200" imgH="2582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4275138"/>
                        <a:ext cx="2095500" cy="258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14400" y="3276600"/>
            <a:ext cx="6553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/>
            <a:r>
              <a:rPr lang="en-US" sz="3200" b="1">
                <a:solidFill>
                  <a:srgbClr val="FF0000"/>
                </a:solidFill>
              </a:rPr>
              <a:t>   </a:t>
            </a:r>
            <a:r>
              <a:rPr lang="en-US" sz="4000" b="1">
                <a:solidFill>
                  <a:srgbClr val="FF0000"/>
                </a:solidFill>
              </a:rPr>
              <a:t>I.Truyện </a:t>
            </a:r>
            <a:r>
              <a:rPr lang="vi-VN" sz="4000" b="1">
                <a:solidFill>
                  <a:srgbClr val="FF0000"/>
                </a:solidFill>
              </a:rPr>
              <a:t>đ</a:t>
            </a:r>
            <a:r>
              <a:rPr lang="en-US" sz="4000" b="1">
                <a:solidFill>
                  <a:srgbClr val="FF0000"/>
                </a:solidFill>
              </a:rPr>
              <a:t>ọc:</a:t>
            </a:r>
          </a:p>
          <a:p>
            <a:pPr marL="342900" indent="-342900" eaLnBrk="1" hangingPunct="1"/>
            <a:r>
              <a:rPr lang="en-US" sz="3200" b="1">
                <a:solidFill>
                  <a:srgbClr val="FF0000"/>
                </a:solidFill>
              </a:rPr>
              <a:t>        </a:t>
            </a:r>
            <a:r>
              <a:rPr lang="en-US" sz="3200" b="1">
                <a:solidFill>
                  <a:srgbClr val="0000FF"/>
                </a:solidFill>
              </a:rPr>
              <a:t>Sự công minh, chính trực của một nhân tài.</a:t>
            </a:r>
          </a:p>
        </p:txBody>
      </p:sp>
    </p:spTree>
    <p:extLst>
      <p:ext uri="{BB962C8B-B14F-4D97-AF65-F5344CB8AC3E}">
        <p14:creationId xmlns:p14="http://schemas.microsoft.com/office/powerpoint/2010/main" val="34130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I. Tìm hiểu truyện đọc</a:t>
            </a:r>
          </a:p>
          <a:p>
            <a:pPr>
              <a:buFontTx/>
              <a:buNone/>
            </a:pPr>
            <a:endParaRPr lang="en-US" b="1"/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381000" y="990600"/>
            <a:ext cx="2362200" cy="1374775"/>
            <a:chOff x="144" y="1008"/>
            <a:chExt cx="1488" cy="866"/>
          </a:xfrm>
        </p:grpSpPr>
        <p:sp>
          <p:nvSpPr>
            <p:cNvPr id="22533" name="AutoShape 5"/>
            <p:cNvSpPr>
              <a:spLocks noChangeArrowheads="1"/>
            </p:cNvSpPr>
            <p:nvPr/>
          </p:nvSpPr>
          <p:spPr bwMode="gray">
            <a:xfrm>
              <a:off x="144" y="1008"/>
              <a:ext cx="1488" cy="864"/>
            </a:xfrm>
            <a:prstGeom prst="roundRect">
              <a:avLst>
                <a:gd name="adj" fmla="val 11921"/>
              </a:avLst>
            </a:prstGeom>
            <a:solidFill>
              <a:srgbClr val="EEAD38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gray">
            <a:xfrm>
              <a:off x="227" y="1056"/>
              <a:ext cx="742" cy="43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EAD38">
                    <a:gamma/>
                    <a:tint val="36471"/>
                    <a:invGamma/>
                  </a:srgbClr>
                </a:gs>
                <a:gs pos="50000">
                  <a:srgbClr val="EEAD38"/>
                </a:gs>
                <a:gs pos="100000">
                  <a:srgbClr val="EEAD38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Text Box 7"/>
            <p:cNvSpPr txBox="1">
              <a:spLocks noChangeArrowheads="1"/>
            </p:cNvSpPr>
            <p:nvPr/>
          </p:nvSpPr>
          <p:spPr bwMode="gray">
            <a:xfrm>
              <a:off x="192" y="1048"/>
              <a:ext cx="129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0000"/>
                  </a:solidFill>
                </a:rPr>
                <a:t>a) Bra-man-tơ đối xử với Mi-ken-lăng-giơ như thế nào?</a:t>
              </a:r>
              <a:endPara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3327400" y="990600"/>
            <a:ext cx="2463800" cy="1447800"/>
            <a:chOff x="2096" y="1008"/>
            <a:chExt cx="1448" cy="912"/>
          </a:xfrm>
        </p:grpSpPr>
        <p:sp>
          <p:nvSpPr>
            <p:cNvPr id="22537" name="AutoShape 9"/>
            <p:cNvSpPr>
              <a:spLocks noChangeArrowheads="1"/>
            </p:cNvSpPr>
            <p:nvPr/>
          </p:nvSpPr>
          <p:spPr bwMode="gray">
            <a:xfrm>
              <a:off x="2104" y="1008"/>
              <a:ext cx="1440" cy="91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3399FF"/>
                </a:gs>
                <a:gs pos="100000">
                  <a:srgbClr val="3399FF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Verdana" pitchFamily="34" charset="0"/>
              </a:endParaRPr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gray">
            <a:xfrm>
              <a:off x="2160" y="1056"/>
              <a:ext cx="431" cy="43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FF">
                    <a:gamma/>
                    <a:tint val="36471"/>
                    <a:invGamma/>
                  </a:srgbClr>
                </a:gs>
                <a:gs pos="50000">
                  <a:srgbClr val="0099FF"/>
                </a:gs>
                <a:gs pos="100000">
                  <a:srgbClr val="0099FF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gray">
            <a:xfrm>
              <a:off x="2096" y="1056"/>
              <a:ext cx="129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sz="2000" b="1">
                  <a:solidFill>
                    <a:schemeClr val="folHlink"/>
                  </a:solidFill>
                </a:rPr>
                <a:t>b) Mi-ken-lăng-giơ có thái độ như thế nào với Bra-man-to?</a:t>
              </a:r>
              <a:endParaRPr lang="en-US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22541" name="Group 13"/>
          <p:cNvGrpSpPr>
            <a:grpSpLocks/>
          </p:cNvGrpSpPr>
          <p:nvPr/>
        </p:nvGrpSpPr>
        <p:grpSpPr bwMode="auto">
          <a:xfrm>
            <a:off x="228600" y="2819400"/>
            <a:ext cx="2667000" cy="3505200"/>
            <a:chOff x="96" y="1968"/>
            <a:chExt cx="1536" cy="2208"/>
          </a:xfrm>
        </p:grpSpPr>
        <p:grpSp>
          <p:nvGrpSpPr>
            <p:cNvPr id="22542" name="Group 14"/>
            <p:cNvGrpSpPr>
              <a:grpSpLocks/>
            </p:cNvGrpSpPr>
            <p:nvPr/>
          </p:nvGrpSpPr>
          <p:grpSpPr bwMode="auto">
            <a:xfrm>
              <a:off x="96" y="1968"/>
              <a:ext cx="1536" cy="2208"/>
              <a:chOff x="1728" y="1920"/>
              <a:chExt cx="3264" cy="866"/>
            </a:xfrm>
          </p:grpSpPr>
          <p:sp>
            <p:nvSpPr>
              <p:cNvPr id="22543" name="AutoShape 15"/>
              <p:cNvSpPr>
                <a:spLocks noChangeArrowheads="1"/>
              </p:cNvSpPr>
              <p:nvPr/>
            </p:nvSpPr>
            <p:spPr bwMode="gray">
              <a:xfrm>
                <a:off x="1728" y="1920"/>
                <a:ext cx="3264" cy="86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BEBD1"/>
                  </a:gs>
                  <a:gs pos="50000">
                    <a:srgbClr val="FBEBD1">
                      <a:gamma/>
                      <a:tint val="0"/>
                      <a:invGamma/>
                    </a:srgbClr>
                  </a:gs>
                  <a:gs pos="100000">
                    <a:srgbClr val="FBEBD1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2544" name="Freeform 16"/>
              <p:cNvSpPr>
                <a:spLocks/>
              </p:cNvSpPr>
              <p:nvPr/>
            </p:nvSpPr>
            <p:spPr bwMode="gray">
              <a:xfrm>
                <a:off x="1776" y="1968"/>
                <a:ext cx="431" cy="432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5" name="Text Box 17"/>
            <p:cNvSpPr txBox="1">
              <a:spLocks noChangeArrowheads="1"/>
            </p:cNvSpPr>
            <p:nvPr/>
          </p:nvSpPr>
          <p:spPr bwMode="gray">
            <a:xfrm>
              <a:off x="186" y="2162"/>
              <a:ext cx="1378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</a:rPr>
                <a:t>+ Oán hận, chơi xấu, kình địch</a:t>
              </a:r>
            </a:p>
            <a:p>
              <a:r>
                <a:rPr lang="en-US" sz="2400" b="1">
                  <a:solidFill>
                    <a:srgbClr val="0000FF"/>
                  </a:solidFill>
                </a:rPr>
                <a:t>+ Sợ danh tiếng của Mi-ken-lăng-giơ lấn át mình</a:t>
              </a:r>
              <a:endParaRPr lang="en-US" b="1">
                <a:latin typeface="Times New Roman" pitchFamily="18" charset="0"/>
              </a:endParaRPr>
            </a:p>
          </p:txBody>
        </p:sp>
      </p:grp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1219200" y="240030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grpSp>
        <p:nvGrpSpPr>
          <p:cNvPr id="22566" name="Group 38"/>
          <p:cNvGrpSpPr>
            <a:grpSpLocks/>
          </p:cNvGrpSpPr>
          <p:nvPr/>
        </p:nvGrpSpPr>
        <p:grpSpPr bwMode="auto">
          <a:xfrm>
            <a:off x="3276600" y="2819400"/>
            <a:ext cx="2743200" cy="3492500"/>
            <a:chOff x="2064" y="1776"/>
            <a:chExt cx="1728" cy="2200"/>
          </a:xfrm>
        </p:grpSpPr>
        <p:grpSp>
          <p:nvGrpSpPr>
            <p:cNvPr id="22549" name="Group 21"/>
            <p:cNvGrpSpPr>
              <a:grpSpLocks/>
            </p:cNvGrpSpPr>
            <p:nvPr/>
          </p:nvGrpSpPr>
          <p:grpSpPr bwMode="auto">
            <a:xfrm>
              <a:off x="2064" y="1776"/>
              <a:ext cx="1728" cy="2160"/>
              <a:chOff x="1728" y="1920"/>
              <a:chExt cx="3264" cy="866"/>
            </a:xfrm>
          </p:grpSpPr>
          <p:sp>
            <p:nvSpPr>
              <p:cNvPr id="22550" name="AutoShape 22"/>
              <p:cNvSpPr>
                <a:spLocks noChangeArrowheads="1"/>
              </p:cNvSpPr>
              <p:nvPr/>
            </p:nvSpPr>
            <p:spPr bwMode="gray">
              <a:xfrm>
                <a:off x="1728" y="1920"/>
                <a:ext cx="3264" cy="86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CCECFF"/>
                  </a:gs>
                  <a:gs pos="50000">
                    <a:srgbClr val="CCECFF">
                      <a:gamma/>
                      <a:tint val="0"/>
                      <a:invGamma/>
                    </a:srgbClr>
                  </a:gs>
                  <a:gs pos="100000">
                    <a:srgbClr val="CCECFF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2551" name="Freeform 23"/>
              <p:cNvSpPr>
                <a:spLocks/>
              </p:cNvSpPr>
              <p:nvPr/>
            </p:nvSpPr>
            <p:spPr bwMode="gray">
              <a:xfrm>
                <a:off x="1776" y="1968"/>
                <a:ext cx="431" cy="432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52" name="Text Box 24"/>
            <p:cNvSpPr txBox="1">
              <a:spLocks noChangeArrowheads="1"/>
            </p:cNvSpPr>
            <p:nvPr/>
          </p:nvSpPr>
          <p:spPr bwMode="gray">
            <a:xfrm>
              <a:off x="2166" y="1824"/>
              <a:ext cx="1551" cy="2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00FF"/>
                  </a:solidFill>
                </a:rPr>
                <a:t>+ Công khai đánh giá cao Bra-man-tơ</a:t>
              </a:r>
            </a:p>
            <a:p>
              <a:pPr eaLnBrk="0" hangingPunct="0"/>
              <a:r>
                <a:rPr lang="en-US" sz="2400" b="1">
                  <a:solidFill>
                    <a:srgbClr val="0000FF"/>
                  </a:solidFill>
                </a:rPr>
                <a:t>+ Thẳng thắn, tôn trọng sự thật, đánh giá đúng công việc không vì bất đồng cá nhân</a:t>
              </a:r>
              <a:r>
                <a:rPr lang="en-US" sz="2400" b="1"/>
                <a:t> </a:t>
              </a:r>
            </a:p>
          </p:txBody>
        </p:sp>
      </p:grp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4343400" y="245110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22560" name="AutoShape 32"/>
          <p:cNvSpPr>
            <a:spLocks noChangeArrowheads="1"/>
          </p:cNvSpPr>
          <p:nvPr/>
        </p:nvSpPr>
        <p:spPr bwMode="auto">
          <a:xfrm>
            <a:off x="7391400" y="2413000"/>
            <a:ext cx="533400" cy="482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grpSp>
        <p:nvGrpSpPr>
          <p:cNvPr id="22561" name="Group 33"/>
          <p:cNvGrpSpPr>
            <a:grpSpLocks/>
          </p:cNvGrpSpPr>
          <p:nvPr/>
        </p:nvGrpSpPr>
        <p:grpSpPr bwMode="auto">
          <a:xfrm>
            <a:off x="6248400" y="1003300"/>
            <a:ext cx="2654300" cy="1371600"/>
            <a:chOff x="3936" y="960"/>
            <a:chExt cx="1672" cy="864"/>
          </a:xfrm>
        </p:grpSpPr>
        <p:grpSp>
          <p:nvGrpSpPr>
            <p:cNvPr id="22562" name="Group 34"/>
            <p:cNvGrpSpPr>
              <a:grpSpLocks/>
            </p:cNvGrpSpPr>
            <p:nvPr/>
          </p:nvGrpSpPr>
          <p:grpSpPr bwMode="auto">
            <a:xfrm>
              <a:off x="4000" y="960"/>
              <a:ext cx="1608" cy="864"/>
              <a:chOff x="4000" y="960"/>
              <a:chExt cx="1608" cy="864"/>
            </a:xfrm>
          </p:grpSpPr>
          <p:sp>
            <p:nvSpPr>
              <p:cNvPr id="22563" name="AutoShape 35"/>
              <p:cNvSpPr>
                <a:spLocks noChangeArrowheads="1"/>
              </p:cNvSpPr>
              <p:nvPr/>
            </p:nvSpPr>
            <p:spPr bwMode="gray">
              <a:xfrm>
                <a:off x="4000" y="960"/>
                <a:ext cx="1608" cy="864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3BCFA1">
                      <a:alpha val="82001"/>
                    </a:srgbClr>
                  </a:gs>
                  <a:gs pos="100000">
                    <a:srgbClr val="3BCFA1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22564" name="Freeform 36"/>
              <p:cNvSpPr>
                <a:spLocks/>
              </p:cNvSpPr>
              <p:nvPr/>
            </p:nvSpPr>
            <p:spPr bwMode="gray">
              <a:xfrm>
                <a:off x="4080" y="1008"/>
                <a:ext cx="802" cy="432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BCFA1">
                      <a:gamma/>
                      <a:tint val="36471"/>
                      <a:invGamma/>
                    </a:srgbClr>
                  </a:gs>
                  <a:gs pos="50000">
                    <a:srgbClr val="3BCFA1"/>
                  </a:gs>
                  <a:gs pos="100000">
                    <a:srgbClr val="3BCFA1">
                      <a:gamma/>
                      <a:tint val="36471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65" name="Text Box 37"/>
            <p:cNvSpPr txBox="1">
              <a:spLocks noChangeArrowheads="1"/>
            </p:cNvSpPr>
            <p:nvPr/>
          </p:nvSpPr>
          <p:spPr bwMode="gray">
            <a:xfrm>
              <a:off x="3936" y="984"/>
              <a:ext cx="158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2000" b="1">
                  <a:solidFill>
                    <a:srgbClr val="FF0000"/>
                  </a:solidFill>
                </a:rPr>
                <a:t>c) Em có nhận xét gì về tình cảm của 2 ông?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48400" y="2999886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Bra-man-tơ: thiếu trung thực,trốn tránh sự thật</a:t>
            </a:r>
          </a:p>
          <a:p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-Mi-Ken –Lăng –Giơ:công minh ,chính trực ,trung thực ,thẳng thắn</a:t>
            </a:r>
          </a:p>
        </p:txBody>
      </p:sp>
    </p:spTree>
    <p:extLst>
      <p:ext uri="{BB962C8B-B14F-4D97-AF65-F5344CB8AC3E}">
        <p14:creationId xmlns:p14="http://schemas.microsoft.com/office/powerpoint/2010/main" val="98413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 animBg="1"/>
      <p:bldP spid="22553" grpId="0" animBg="1"/>
      <p:bldP spid="2256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2133600" y="457200"/>
            <a:ext cx="5105400" cy="1905000"/>
          </a:xfrm>
          <a:prstGeom prst="downArrowCallout">
            <a:avLst>
              <a:gd name="adj1" fmla="val 67000"/>
              <a:gd name="adj2" fmla="val 6700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200"/>
          </a:p>
          <a:p>
            <a:pPr algn="ctr"/>
            <a:r>
              <a:rPr lang="en-US" sz="3200"/>
              <a:t>Em học được đức tính gì </a:t>
            </a:r>
          </a:p>
          <a:p>
            <a:pPr algn="ctr"/>
            <a:r>
              <a:rPr lang="en-US" sz="3200"/>
              <a:t>qua câu chuyện này?</a:t>
            </a:r>
          </a:p>
          <a:p>
            <a:pPr algn="ctr"/>
            <a:endParaRPr lang="en-US" sz="3200"/>
          </a:p>
        </p:txBody>
      </p:sp>
      <p:sp>
        <p:nvSpPr>
          <p:cNvPr id="33" name="Oval 6"/>
          <p:cNvSpPr>
            <a:spLocks noChangeArrowheads="1"/>
          </p:cNvSpPr>
          <p:nvPr/>
        </p:nvSpPr>
        <p:spPr bwMode="auto">
          <a:xfrm>
            <a:off x="1752600" y="2438400"/>
            <a:ext cx="6019800" cy="3352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500" b="1"/>
              <a:t>ĐỨC TÍNH TRUNG THỰC </a:t>
            </a:r>
          </a:p>
          <a:p>
            <a:pPr algn="ctr"/>
            <a:r>
              <a:rPr lang="en-US" sz="3500" b="1"/>
              <a:t>CỦA MI-KEN-LĂNG-GIƠ</a:t>
            </a:r>
          </a:p>
        </p:txBody>
      </p:sp>
    </p:spTree>
    <p:extLst>
      <p:ext uri="{BB962C8B-B14F-4D97-AF65-F5344CB8AC3E}">
        <p14:creationId xmlns:p14="http://schemas.microsoft.com/office/powerpoint/2010/main" val="414478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1975" y="77372"/>
            <a:ext cx="259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Tiết </a:t>
            </a:r>
            <a:r>
              <a:rPr lang="en-US" sz="48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2</a:t>
            </a:r>
            <a:r>
              <a:rPr lang="en-US" sz="5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sz="540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vi-VN" sz="5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22077" y="73855"/>
            <a:ext cx="2667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4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2 :</a:t>
            </a:r>
            <a:r>
              <a:rPr lang="en-US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219200" y="1026941"/>
            <a:ext cx="6629400" cy="1981200"/>
          </a:xfrm>
          <a:prstGeom prst="rect">
            <a:avLst/>
          </a:prstGeom>
          <a:solidFill>
            <a:srgbClr val="0000CC"/>
          </a:solidFill>
        </p:spPr>
        <p:txBody>
          <a:bodyPr wrap="none" fromWordArt="1">
            <a:prstTxWarp prst="textPlain">
              <a:avLst>
                <a:gd name="adj" fmla="val 50597"/>
              </a:avLst>
            </a:prstTxWarp>
          </a:bodyPr>
          <a:lstStyle/>
          <a:p>
            <a:pPr algn="ctr"/>
            <a:r>
              <a:rPr lang="en-US" sz="48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>
                        <a:alpha val="56000"/>
                      </a:srgbClr>
                    </a:gs>
                    <a:gs pos="100000">
                      <a:srgbClr val="80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TRUNG THỰC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14400" y="3276600"/>
            <a:ext cx="6553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/>
            <a:r>
              <a:rPr lang="en-US" sz="3200" b="1">
                <a:solidFill>
                  <a:srgbClr val="FF0000"/>
                </a:solidFill>
              </a:rPr>
              <a:t>   </a:t>
            </a:r>
            <a:r>
              <a:rPr lang="en-US" sz="4000" b="1">
                <a:solidFill>
                  <a:srgbClr val="FF0000"/>
                </a:solidFill>
              </a:rPr>
              <a:t>I.Truyện </a:t>
            </a:r>
            <a:r>
              <a:rPr lang="vi-VN" sz="4000" b="1">
                <a:solidFill>
                  <a:srgbClr val="FF0000"/>
                </a:solidFill>
              </a:rPr>
              <a:t>đ</a:t>
            </a:r>
            <a:r>
              <a:rPr lang="en-US" sz="4000" b="1">
                <a:solidFill>
                  <a:srgbClr val="FF0000"/>
                </a:solidFill>
              </a:rPr>
              <a:t>ọc:</a:t>
            </a:r>
          </a:p>
          <a:p>
            <a:pPr marL="342900" indent="-342900" eaLnBrk="1" hangingPunct="1"/>
            <a:r>
              <a:rPr lang="en-US" sz="3200" b="1">
                <a:solidFill>
                  <a:srgbClr val="FF0000"/>
                </a:solidFill>
              </a:rPr>
              <a:t>   II Nội dung bài học</a:t>
            </a:r>
            <a:endParaRPr lang="en-US" sz="32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4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Những hình ảnh trái với trung thực</a:t>
            </a:r>
          </a:p>
        </p:txBody>
      </p:sp>
      <p:pic>
        <p:nvPicPr>
          <p:cNvPr id="28676" name="Picture 4" descr="ANd9GcR1RLamNr33F6JjQpqpUWo3bNx491ynlge5r56d46BOn9n1h3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657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ANd9GcSVv2JR_6Ib9ap0NC0gAr8TqrS4YojLkXC342GpbP623TObrK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41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AutoShape 7" descr="2012101616462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AutoShape 9" descr="2012101616462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AutoShape 11" descr="2012101616462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84" name="Picture 12" descr="Nhiệt liệt… nói xấu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3657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lua-dao-cau-like-bang-tranh-ve-chibi-loi-canh-tinh-cho-nhung-ke-bi-lu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0"/>
            <a:ext cx="44958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2895600" y="1524000"/>
            <a:ext cx="3048000" cy="685800"/>
          </a:xfrm>
          <a:prstGeom prst="flowChartTerminator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Trái với Trung thực</a:t>
            </a: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2438400" y="2209800"/>
            <a:ext cx="3962400" cy="3429000"/>
          </a:xfrm>
          <a:prstGeom prst="upArrowCallout">
            <a:avLst>
              <a:gd name="adj1" fmla="val 28889"/>
              <a:gd name="adj2" fmla="val 28889"/>
              <a:gd name="adj3" fmla="val 16667"/>
              <a:gd name="adj4" fmla="val 6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Trái với trung thực là dối trá,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là trốn tránh, xuyên tạc hoặc 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bóp méo sự thật, đi ngược 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với chân lí, đạo lí, lương tâm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là tham ô, tham nhũng,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 lừa đảo</a:t>
            </a:r>
          </a:p>
        </p:txBody>
      </p:sp>
      <p:pic>
        <p:nvPicPr>
          <p:cNvPr id="28689" name="Picture 17" descr="ANd9GcRv9IKwTIN2eq-5-mnHIQ24JRFJq1aXNIsXP7mxmiujJhgXIL4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876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66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87" grpId="0" animBg="1"/>
      <p:bldP spid="286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229600" cy="6248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1"/>
              <a:t>II. NỘI DUNG BÀI HỌC</a:t>
            </a:r>
          </a:p>
          <a:p>
            <a:pPr marL="609600" indent="-609600">
              <a:buFontTx/>
              <a:buAutoNum type="arabicPeriod"/>
            </a:pPr>
            <a:r>
              <a:rPr lang="en-US" sz="2400"/>
              <a:t>Khái niệm:</a:t>
            </a:r>
          </a:p>
          <a:p>
            <a:pPr marL="609600" indent="-609600">
              <a:buFontTx/>
              <a:buAutoNum type="arabicPeriod"/>
            </a:pPr>
            <a:r>
              <a:rPr lang="en-US" sz="2400"/>
              <a:t>Biểu hiện: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0" y="2057400"/>
            <a:ext cx="2438400" cy="30480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Tìm biểu hiện </a:t>
            </a:r>
          </a:p>
          <a:p>
            <a:pPr algn="ctr"/>
            <a:r>
              <a:rPr lang="en-US" b="1"/>
              <a:t>của trung thực</a:t>
            </a:r>
          </a:p>
          <a:p>
            <a:pPr algn="ctr"/>
            <a:r>
              <a:rPr lang="en-US" b="1"/>
              <a:t> trong các khía</a:t>
            </a:r>
          </a:p>
          <a:p>
            <a:pPr algn="ctr"/>
            <a:r>
              <a:rPr lang="en-US" b="1"/>
              <a:t> cạnh sau: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2590800" y="1447800"/>
            <a:ext cx="5638800" cy="1371600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Nhóm 1: Trong học tập</a:t>
            </a:r>
            <a:r>
              <a:rPr lang="en-US"/>
              <a:t>: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2590800" y="2895600"/>
            <a:ext cx="5638800" cy="1676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/>
              <a:t>Nhóm 2: Trong lao động</a:t>
            </a:r>
            <a:r>
              <a:rPr lang="en-US"/>
              <a:t>: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2590800" y="4572000"/>
            <a:ext cx="5638800" cy="1752600"/>
          </a:xfrm>
          <a:prstGeom prst="horizontalScroll">
            <a:avLst>
              <a:gd name="adj" fmla="val 12500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Nhóm 3: Trong quan hệ với mọi người</a:t>
            </a:r>
            <a:r>
              <a:rPr lang="en-US"/>
              <a:t>: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2971800" y="2095500"/>
            <a:ext cx="51054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rgbClr val="0000CC"/>
                </a:solidFill>
              </a:rPr>
              <a:t>Thi cử không quay cóp, ko xem bài của bạn,</a:t>
            </a:r>
          </a:p>
          <a:p>
            <a:r>
              <a:rPr lang="en-US" b="1">
                <a:solidFill>
                  <a:srgbClr val="0000CC"/>
                </a:solidFill>
              </a:rPr>
              <a:t> ko nói dối bạn bè và thầy cô giáo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2971800" y="3657600"/>
            <a:ext cx="51054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rgbClr val="0000CC"/>
                </a:solidFill>
              </a:rPr>
              <a:t>Ko nói xấu người khác, ko nói dối hay tranh công</a:t>
            </a:r>
          </a:p>
          <a:p>
            <a:r>
              <a:rPr lang="en-US" b="1">
                <a:solidFill>
                  <a:srgbClr val="0000CC"/>
                </a:solidFill>
              </a:rPr>
              <a:t>của người khác, ko đổ lỗi cho người khác, </a:t>
            </a:r>
          </a:p>
          <a:p>
            <a:r>
              <a:rPr lang="en-US" b="1">
                <a:solidFill>
                  <a:srgbClr val="0000CC"/>
                </a:solidFill>
              </a:rPr>
              <a:t>dũng cảm nhận lỗi khi mình sai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971800" y="5410200"/>
            <a:ext cx="51054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rgbClr val="0000CC"/>
                </a:solidFill>
              </a:rPr>
              <a:t>Bênh vực, bảo vệ chân lí, lẽ phải</a:t>
            </a:r>
          </a:p>
          <a:p>
            <a:r>
              <a:rPr lang="en-US" b="1">
                <a:solidFill>
                  <a:srgbClr val="0000CC"/>
                </a:solidFill>
              </a:rPr>
              <a:t>Đấu tranh, phê bình, phê phán những việc làm </a:t>
            </a:r>
          </a:p>
          <a:p>
            <a:r>
              <a:rPr lang="en-US" b="1">
                <a:solidFill>
                  <a:srgbClr val="0000CC"/>
                </a:solidFill>
              </a:rPr>
              <a:t>sai trái</a:t>
            </a:r>
          </a:p>
        </p:txBody>
      </p:sp>
    </p:spTree>
    <p:extLst>
      <p:ext uri="{BB962C8B-B14F-4D97-AF65-F5344CB8AC3E}">
        <p14:creationId xmlns:p14="http://schemas.microsoft.com/office/powerpoint/2010/main" val="401403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8" grpId="0" animBg="1"/>
      <p:bldP spid="25609" grpId="0" animBg="1"/>
      <p:bldP spid="25610" grpId="0" animBg="1"/>
      <p:bldP spid="25611" grpId="0" animBg="1"/>
      <p:bldP spid="256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567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VNI-Times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hình ảnh trái với trung thực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Nguyen Thuy Linh</cp:lastModifiedBy>
  <cp:revision>21</cp:revision>
  <dcterms:created xsi:type="dcterms:W3CDTF">2017-09-10T08:03:03Z</dcterms:created>
  <dcterms:modified xsi:type="dcterms:W3CDTF">2018-02-09T02:53:35Z</dcterms:modified>
</cp:coreProperties>
</file>